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5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C8A3FE-8AC2-2A0E-38DB-A7FE4F1CE903}" v="2" dt="2023-01-27T13:30:37.582"/>
    <p1510:client id="{E3E54FAA-3B6D-22DE-8775-8FFF9C3A4018}" v="4" dt="2023-01-27T18:53:05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Canterbury" userId="S::jamie_canterbury@acsi.org::3594ddbe-cabd-4dcd-8cdf-4599a15f6296" providerId="AD" clId="Web-{B7C8A3FE-8AC2-2A0E-38DB-A7FE4F1CE903}"/>
    <pc:docChg chg="sldOrd">
      <pc:chgData name="Jamie Canterbury" userId="S::jamie_canterbury@acsi.org::3594ddbe-cabd-4dcd-8cdf-4599a15f6296" providerId="AD" clId="Web-{B7C8A3FE-8AC2-2A0E-38DB-A7FE4F1CE903}" dt="2023-01-27T13:30:37.582" v="1"/>
      <pc:docMkLst>
        <pc:docMk/>
      </pc:docMkLst>
      <pc:sldChg chg="ord">
        <pc:chgData name="Jamie Canterbury" userId="S::jamie_canterbury@acsi.org::3594ddbe-cabd-4dcd-8cdf-4599a15f6296" providerId="AD" clId="Web-{B7C8A3FE-8AC2-2A0E-38DB-A7FE4F1CE903}" dt="2023-01-27T13:30:37.582" v="1"/>
        <pc:sldMkLst>
          <pc:docMk/>
          <pc:sldMk cId="4014763848" sldId="264"/>
        </pc:sldMkLst>
      </pc:sldChg>
    </pc:docChg>
  </pc:docChgLst>
  <pc:docChgLst>
    <pc:chgData name="Stephen Deck" userId="S::stephen_deck@acsi.org::201dd17f-12a4-4061-abcf-e0e373bee768" providerId="AD" clId="Web-{E3E54FAA-3B6D-22DE-8775-8FFF9C3A4018}"/>
    <pc:docChg chg="modSld">
      <pc:chgData name="Stephen Deck" userId="S::stephen_deck@acsi.org::201dd17f-12a4-4061-abcf-e0e373bee768" providerId="AD" clId="Web-{E3E54FAA-3B6D-22DE-8775-8FFF9C3A4018}" dt="2023-01-27T18:53:02.927" v="2" actId="20577"/>
      <pc:docMkLst>
        <pc:docMk/>
      </pc:docMkLst>
      <pc:sldChg chg="modSp">
        <pc:chgData name="Stephen Deck" userId="S::stephen_deck@acsi.org::201dd17f-12a4-4061-abcf-e0e373bee768" providerId="AD" clId="Web-{E3E54FAA-3B6D-22DE-8775-8FFF9C3A4018}" dt="2023-01-27T18:49:10.905" v="1" actId="20577"/>
        <pc:sldMkLst>
          <pc:docMk/>
          <pc:sldMk cId="2583673916" sldId="258"/>
        </pc:sldMkLst>
        <pc:spChg chg="mod">
          <ac:chgData name="Stephen Deck" userId="S::stephen_deck@acsi.org::201dd17f-12a4-4061-abcf-e0e373bee768" providerId="AD" clId="Web-{E3E54FAA-3B6D-22DE-8775-8FFF9C3A4018}" dt="2023-01-27T18:49:10.905" v="1" actId="20577"/>
          <ac:spMkLst>
            <pc:docMk/>
            <pc:sldMk cId="2583673916" sldId="258"/>
            <ac:spMk id="6" creationId="{A91CB70E-B689-0C5A-2F00-0ED138984176}"/>
          </ac:spMkLst>
        </pc:spChg>
      </pc:sldChg>
      <pc:sldChg chg="modSp">
        <pc:chgData name="Stephen Deck" userId="S::stephen_deck@acsi.org::201dd17f-12a4-4061-abcf-e0e373bee768" providerId="AD" clId="Web-{E3E54FAA-3B6D-22DE-8775-8FFF9C3A4018}" dt="2023-01-27T18:53:02.927" v="2" actId="20577"/>
        <pc:sldMkLst>
          <pc:docMk/>
          <pc:sldMk cId="2915427702" sldId="265"/>
        </pc:sldMkLst>
        <pc:spChg chg="mod">
          <ac:chgData name="Stephen Deck" userId="S::stephen_deck@acsi.org::201dd17f-12a4-4061-abcf-e0e373bee768" providerId="AD" clId="Web-{E3E54FAA-3B6D-22DE-8775-8FFF9C3A4018}" dt="2023-01-27T18:53:02.927" v="2" actId="20577"/>
          <ac:spMkLst>
            <pc:docMk/>
            <pc:sldMk cId="2915427702" sldId="265"/>
            <ac:spMk id="4" creationId="{522A505B-F84C-6D46-D0FE-7BE082C53BA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E2B73-43A8-7007-D4A5-AE095B81B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68AABD-179C-B20B-82C0-4EC042E50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B8C29-389E-8C00-71A0-45DA44CE5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7DF7-64FD-2C4A-90B8-DA01DCCE85F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4178C-1A2D-28A6-E768-01442A1D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380D4-73DA-6DA6-124E-B4AF22B5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5FC9-3F42-B94B-A6C6-0CE42A944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7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1CB7-7381-B090-37DD-1C8EC39B6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B3E865-1190-E450-0D50-2ED05E56A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D95DA-1DEA-87B1-6A65-AD4D4F7B3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7DF7-64FD-2C4A-90B8-DA01DCCE85F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C0950-4655-AE4E-205D-7479950D3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8F194-5289-16D3-D8FF-8AA51E74E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5FC9-3F42-B94B-A6C6-0CE42A944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6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3486B8-76D8-00F0-74DA-FCF0698CCB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88FC5-AB74-BD44-6D00-CF7525389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1BAC5-A813-50BD-1C7A-C7B9A56C3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7DF7-64FD-2C4A-90B8-DA01DCCE85F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85158-8F2C-2981-134C-01C5FEFE5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CB74A-B2DA-B6D8-4352-1569C899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5FC9-3F42-B94B-A6C6-0CE42A944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D579B-A978-A5E7-1DC9-C12E07B34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63BD5-914D-4F49-5789-332F84FBC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B245A-AF50-B4F9-F818-F5AC0C7F5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7DF7-64FD-2C4A-90B8-DA01DCCE85F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97347-6028-3CFE-8687-DB8D3E53D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4AB7C-16FE-0606-A449-220276CA8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5FC9-3F42-B94B-A6C6-0CE42A944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1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D5F9F-FFF8-B5C7-3C1C-3CBE859E3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F3D57-5F41-8650-879D-031A6C0B4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BCAEA-061B-D2B2-5B1C-156D4D530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7DF7-64FD-2C4A-90B8-DA01DCCE85F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34B79-E030-DE75-DF64-4980638CE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E560D-55B6-5F1C-9796-A4B315F6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5FC9-3F42-B94B-A6C6-0CE42A944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3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62223-E9EB-9308-C99F-36A9B141B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5543F-2661-7B3B-A434-85E02E93F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7402A-DEAC-5164-0851-18D9E24C0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7A535-CF9F-2A5F-3BE3-68673D0FE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7DF7-64FD-2C4A-90B8-DA01DCCE85F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248FA-1D24-1E7B-C443-24B3AE3E7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C5AC03-CB4F-025E-512D-FDA98E39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5FC9-3F42-B94B-A6C6-0CE42A944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2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938E-50CC-7229-7BFC-A75FB9974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6D544-5A95-BF3C-91C2-C15EFAAB9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151130-8AD9-4151-933A-165DF5C55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649BC3-64D0-6625-63C7-4D704D0824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C0EE3F-AE28-EFE2-CD82-7EBB4A2658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20BE54-10FB-9487-2928-320E406B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7DF7-64FD-2C4A-90B8-DA01DCCE85F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E81859-FC4B-47A2-8D57-7D0B038E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7310C0-86C9-E8FD-2AB0-F5AF88B95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5FC9-3F42-B94B-A6C6-0CE42A944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8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25C99-F013-002F-2ADB-6C8F95D29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DB6096-B07B-B5AA-CE29-9EA0C92F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7DF7-64FD-2C4A-90B8-DA01DCCE85F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5219CB-7E58-3D4A-6A2F-81F3FAED8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E5DDF-0B90-4C96-219A-315A8E1D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5FC9-3F42-B94B-A6C6-0CE42A944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F4C64A-B0B9-D001-E52F-E43F079A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7DF7-64FD-2C4A-90B8-DA01DCCE85F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B9D906-1160-E24A-A08B-55C9D0426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78C73-DD16-8C2B-A96A-EE42165F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5FC9-3F42-B94B-A6C6-0CE42A944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1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A7BD1-29F2-A52C-102A-6ADD31C90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E892F-1B10-B8EE-2FAB-71C5B01AD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42C87-66D0-B0F9-D853-CA23D3DF8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ADD57-4B08-66CA-813E-E706D5C2B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7DF7-64FD-2C4A-90B8-DA01DCCE85F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C3B8B-1D87-D2AB-633B-09DD1A8D7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D6CDC-C931-1869-B75B-CC4B47D4F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5FC9-3F42-B94B-A6C6-0CE42A944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5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C8156-1A3D-A3AE-ADBD-5D005D0E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419A04-1C9B-334E-2F47-1DCBEC3D5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E38B9-8AC9-DDBC-6F28-F3FDC6036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90B27-7739-3554-ACAF-7C193D61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7DF7-64FD-2C4A-90B8-DA01DCCE85F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5606D-B0B4-E038-C6EE-8D5E38826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9DBBB-16BC-B381-9E13-86F3E5366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5FC9-3F42-B94B-A6C6-0CE42A944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7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62736D-EE10-C5CD-7AC7-184EDBC9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49943-D57E-48E6-9F51-5253BE4AB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53D21-0775-D4F3-74B2-0C4CF4894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87DF7-64FD-2C4A-90B8-DA01DCCE85F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5E1D8-FFA6-A45E-6E02-B7396C2D2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983C5-9036-B926-1F4D-E11B899FD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15FC9-3F42-B94B-A6C6-0CE42A944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9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33AF352B-BFCD-50E5-FDAE-21E1CA00A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5;p1">
            <a:extLst>
              <a:ext uri="{FF2B5EF4-FFF2-40B4-BE49-F238E27FC236}">
                <a16:creationId xmlns:a16="http://schemas.microsoft.com/office/drawing/2014/main" id="{D7B400FB-4088-8BB2-F9C7-CA6039710760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35804" y="2557045"/>
            <a:ext cx="5034982" cy="11300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1;p1">
            <a:extLst>
              <a:ext uri="{FF2B5EF4-FFF2-40B4-BE49-F238E27FC236}">
                <a16:creationId xmlns:a16="http://schemas.microsoft.com/office/drawing/2014/main" id="{22146909-E6BD-E509-8377-03728A236116}"/>
              </a:ext>
            </a:extLst>
          </p:cNvPr>
          <p:cNvSpPr txBox="1"/>
          <p:nvPr/>
        </p:nvSpPr>
        <p:spPr>
          <a:xfrm>
            <a:off x="6511506" y="2151925"/>
            <a:ext cx="5451627" cy="275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Century Gothic"/>
              <a:buNone/>
            </a:pPr>
            <a:r>
              <a:rPr lang="en-US" sz="3200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SEGMENT 5:</a:t>
            </a:r>
          </a:p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Century Gothic"/>
              <a:buNone/>
            </a:pPr>
            <a:endParaRPr lang="en-US" sz="3200" i="0" u="none" strike="noStrike" cap="none">
              <a:solidFill>
                <a:schemeClr val="bg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Century Gothic"/>
              <a:buNone/>
            </a:pPr>
            <a:r>
              <a:rPr lang="en-US" sz="500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PREPARING FOR SUCCESS</a:t>
            </a:r>
            <a:endParaRPr sz="5000" i="0" u="none" strike="noStrike" cap="none">
              <a:solidFill>
                <a:schemeClr val="bg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</p:txBody>
      </p:sp>
      <p:pic>
        <p:nvPicPr>
          <p:cNvPr id="9" name="Google Shape;64;p1">
            <a:extLst>
              <a:ext uri="{FF2B5EF4-FFF2-40B4-BE49-F238E27FC236}">
                <a16:creationId xmlns:a16="http://schemas.microsoft.com/office/drawing/2014/main" id="{AA3693FA-D8D0-5742-04D5-0D70D2AE7D9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9838" y="4808153"/>
            <a:ext cx="1859976" cy="14860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23AE3845-75FF-C81E-86DE-8901FD11D007}"/>
              </a:ext>
            </a:extLst>
          </p:cNvPr>
          <p:cNvSpPr txBox="1">
            <a:spLocks/>
          </p:cNvSpPr>
          <p:nvPr/>
        </p:nvSpPr>
        <p:spPr>
          <a:xfrm>
            <a:off x="149544" y="3846844"/>
            <a:ext cx="5300564" cy="35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spcBef>
                <a:spcPts val="0"/>
              </a:spcBef>
              <a:buClr>
                <a:srgbClr val="3F3F3F"/>
              </a:buClr>
              <a:buSzPts val="3000"/>
              <a:buFont typeface="Calibri"/>
              <a:buNone/>
            </a:pPr>
            <a:r>
              <a:rPr lang="en-US" sz="2400">
                <a:cs typeface="Calibri" panose="020F0502020204030204" pitchFamily="34" charset="0"/>
              </a:rPr>
              <a:t>SCHOOL COORDINATOR  TRAINING</a:t>
            </a:r>
          </a:p>
        </p:txBody>
      </p:sp>
    </p:spTree>
    <p:extLst>
      <p:ext uri="{BB962C8B-B14F-4D97-AF65-F5344CB8AC3E}">
        <p14:creationId xmlns:p14="http://schemas.microsoft.com/office/powerpoint/2010/main" val="672072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33AF352B-BFCD-50E5-FDAE-21E1CA00A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5;p1">
            <a:extLst>
              <a:ext uri="{FF2B5EF4-FFF2-40B4-BE49-F238E27FC236}">
                <a16:creationId xmlns:a16="http://schemas.microsoft.com/office/drawing/2014/main" id="{D7B400FB-4088-8BB2-F9C7-CA6039710760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35804" y="2557045"/>
            <a:ext cx="5034982" cy="11300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1;p1">
            <a:extLst>
              <a:ext uri="{FF2B5EF4-FFF2-40B4-BE49-F238E27FC236}">
                <a16:creationId xmlns:a16="http://schemas.microsoft.com/office/drawing/2014/main" id="{22146909-E6BD-E509-8377-03728A236116}"/>
              </a:ext>
            </a:extLst>
          </p:cNvPr>
          <p:cNvSpPr txBox="1"/>
          <p:nvPr/>
        </p:nvSpPr>
        <p:spPr>
          <a:xfrm>
            <a:off x="6511506" y="2151925"/>
            <a:ext cx="5451627" cy="275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Century Gothic"/>
              <a:buNone/>
            </a:pPr>
            <a:r>
              <a:rPr lang="en-US" sz="3200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SEGMENT 5:</a:t>
            </a:r>
          </a:p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Century Gothic"/>
              <a:buNone/>
            </a:pPr>
            <a:endParaRPr lang="en-US" sz="3200" i="0" u="none" strike="noStrike" cap="none">
              <a:solidFill>
                <a:schemeClr val="bg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Century Gothic"/>
              <a:buNone/>
            </a:pPr>
            <a:r>
              <a:rPr lang="en-US" sz="500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PREPARING FOR SUCCESS</a:t>
            </a:r>
            <a:endParaRPr sz="5000" i="0" u="none" strike="noStrike" cap="none">
              <a:solidFill>
                <a:schemeClr val="bg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</p:txBody>
      </p:sp>
      <p:pic>
        <p:nvPicPr>
          <p:cNvPr id="2" name="Google Shape;64;p1">
            <a:extLst>
              <a:ext uri="{FF2B5EF4-FFF2-40B4-BE49-F238E27FC236}">
                <a16:creationId xmlns:a16="http://schemas.microsoft.com/office/drawing/2014/main" id="{389E5D78-0EA2-76B2-3305-354F25B8DF4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9838" y="4808153"/>
            <a:ext cx="1859976" cy="14860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FBFDEB2F-5C2B-0485-D2A6-0625332BAFE3}"/>
              </a:ext>
            </a:extLst>
          </p:cNvPr>
          <p:cNvSpPr txBox="1">
            <a:spLocks/>
          </p:cNvSpPr>
          <p:nvPr/>
        </p:nvSpPr>
        <p:spPr>
          <a:xfrm>
            <a:off x="149544" y="3846844"/>
            <a:ext cx="5300564" cy="35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spcBef>
                <a:spcPts val="0"/>
              </a:spcBef>
              <a:buClr>
                <a:srgbClr val="3F3F3F"/>
              </a:buClr>
              <a:buSzPts val="3000"/>
              <a:buFont typeface="Calibri"/>
              <a:buNone/>
            </a:pPr>
            <a:r>
              <a:rPr lang="en-US" sz="2400">
                <a:cs typeface="Calibri" panose="020F0502020204030204" pitchFamily="34" charset="0"/>
              </a:rPr>
              <a:t>SCHOOL COORDINATOR  TRAINING</a:t>
            </a:r>
          </a:p>
        </p:txBody>
      </p:sp>
    </p:spTree>
    <p:extLst>
      <p:ext uri="{BB962C8B-B14F-4D97-AF65-F5344CB8AC3E}">
        <p14:creationId xmlns:p14="http://schemas.microsoft.com/office/powerpoint/2010/main" val="4014763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4;p1">
            <a:extLst>
              <a:ext uri="{FF2B5EF4-FFF2-40B4-BE49-F238E27FC236}">
                <a16:creationId xmlns:a16="http://schemas.microsoft.com/office/drawing/2014/main" id="{00961DE9-0B2D-3AE5-AA11-34DD4BE5CD08}"/>
              </a:ext>
            </a:extLst>
          </p:cNvPr>
          <p:cNvPicPr preferRelativeResize="0"/>
          <p:nvPr/>
        </p:nvPicPr>
        <p:blipFill rotWithShape="1">
          <a:blip r:embed="rId2">
            <a:alphaModFix amt="9000"/>
          </a:blip>
          <a:srcRect t="-1" r="23207" b="30260"/>
          <a:stretch/>
        </p:blipFill>
        <p:spPr>
          <a:xfrm>
            <a:off x="9052029" y="4569442"/>
            <a:ext cx="3139971" cy="227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21D3D0AD-C615-41F3-0864-DCF1D4580E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08" r="29471"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Google Shape;152;p2">
            <a:extLst>
              <a:ext uri="{FF2B5EF4-FFF2-40B4-BE49-F238E27FC236}">
                <a16:creationId xmlns:a16="http://schemas.microsoft.com/office/drawing/2014/main" id="{A64D6EBF-B15D-6494-E909-A9F71DCE337D}"/>
              </a:ext>
            </a:extLst>
          </p:cNvPr>
          <p:cNvSpPr txBox="1"/>
          <p:nvPr/>
        </p:nvSpPr>
        <p:spPr>
          <a:xfrm>
            <a:off x="3092521" y="1358639"/>
            <a:ext cx="8165562" cy="5181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Policies and Manuals</a:t>
            </a:r>
          </a:p>
          <a:p>
            <a:pPr marL="1371600" marR="0" lvl="2" indent="-4064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Calibri"/>
              <a:buChar char="■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Faculty, Staff, Student, Crisis, HR, etc.</a:t>
            </a:r>
          </a:p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Foundational Documents</a:t>
            </a:r>
          </a:p>
          <a:p>
            <a:pPr marL="1371600" marR="0" lvl="2" indent="-4064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Calibri"/>
              <a:buChar char="■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Mission, Vision, Expected Student Outcomes</a:t>
            </a:r>
          </a:p>
        </p:txBody>
      </p:sp>
      <p:sp>
        <p:nvSpPr>
          <p:cNvPr id="4" name="Google Shape;151;p2">
            <a:extLst>
              <a:ext uri="{FF2B5EF4-FFF2-40B4-BE49-F238E27FC236}">
                <a16:creationId xmlns:a16="http://schemas.microsoft.com/office/drawing/2014/main" id="{C45AEF85-AC15-80A7-7D3F-F6E736299B75}"/>
              </a:ext>
            </a:extLst>
          </p:cNvPr>
          <p:cNvSpPr txBox="1">
            <a:spLocks/>
          </p:cNvSpPr>
          <p:nvPr/>
        </p:nvSpPr>
        <p:spPr>
          <a:xfrm>
            <a:off x="3181610" y="318243"/>
            <a:ext cx="8705589" cy="85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5000"/>
              </a:lnSpc>
              <a:buClr>
                <a:srgbClr val="3F3F3F"/>
              </a:buClr>
              <a:buSzPts val="3800"/>
              <a:buFont typeface="Century Gothic"/>
              <a:buNone/>
            </a:pPr>
            <a:r>
              <a:rPr lang="en-US" sz="4400" b="1">
                <a:solidFill>
                  <a:schemeClr val="accent2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UPDATE IMPORTANT ITEMS</a:t>
            </a:r>
            <a:endParaRPr lang="en-US" sz="440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oogle Shape;128;p3">
            <a:extLst>
              <a:ext uri="{FF2B5EF4-FFF2-40B4-BE49-F238E27FC236}">
                <a16:creationId xmlns:a16="http://schemas.microsoft.com/office/drawing/2014/main" id="{F754C819-BD31-3A1D-BA28-44AA6F7C476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42529"/>
          <a:stretch/>
        </p:blipFill>
        <p:spPr>
          <a:xfrm>
            <a:off x="3181610" y="3601388"/>
            <a:ext cx="8145634" cy="264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693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21D3D0AD-C615-41F3-0864-DCF1D4580E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8" r="29471"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sp>
        <p:nvSpPr>
          <p:cNvPr id="4" name="Google Shape;151;p2">
            <a:extLst>
              <a:ext uri="{FF2B5EF4-FFF2-40B4-BE49-F238E27FC236}">
                <a16:creationId xmlns:a16="http://schemas.microsoft.com/office/drawing/2014/main" id="{C45AEF85-AC15-80A7-7D3F-F6E736299B75}"/>
              </a:ext>
            </a:extLst>
          </p:cNvPr>
          <p:cNvSpPr txBox="1">
            <a:spLocks/>
          </p:cNvSpPr>
          <p:nvPr/>
        </p:nvSpPr>
        <p:spPr>
          <a:xfrm>
            <a:off x="3181610" y="318243"/>
            <a:ext cx="8705589" cy="85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5000"/>
              </a:lnSpc>
              <a:buClr>
                <a:srgbClr val="3F3F3F"/>
              </a:buClr>
              <a:buSzPts val="3800"/>
              <a:buFont typeface="Century Gothic"/>
              <a:buNone/>
            </a:pPr>
            <a:r>
              <a:rPr lang="en-US" sz="4400" b="1">
                <a:solidFill>
                  <a:schemeClr val="accent2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CURRICULUM DOCUMENTATION</a:t>
            </a:r>
            <a:endParaRPr lang="en-US" sz="440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52;p2">
            <a:extLst>
              <a:ext uri="{FF2B5EF4-FFF2-40B4-BE49-F238E27FC236}">
                <a16:creationId xmlns:a16="http://schemas.microsoft.com/office/drawing/2014/main" id="{A91CB70E-B689-0C5A-2F00-0ED138984176}"/>
              </a:ext>
            </a:extLst>
          </p:cNvPr>
          <p:cNvSpPr txBox="1"/>
          <p:nvPr/>
        </p:nvSpPr>
        <p:spPr>
          <a:xfrm>
            <a:off x="3092521" y="1358639"/>
            <a:ext cx="4808306" cy="5181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Reference Appendix B in the </a:t>
            </a:r>
            <a:r>
              <a:rPr lang="en-US" sz="2400" i="1">
                <a:latin typeface="Calibri"/>
                <a:ea typeface="Calibri"/>
                <a:cs typeface="Calibri"/>
                <a:sym typeface="Calibri"/>
              </a:rPr>
              <a:t>Standards Manual</a:t>
            </a:r>
          </a:p>
          <a:p>
            <a:pPr marL="431800" lvl="1" indent="-457200"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All Subjects/Classes</a:t>
            </a:r>
            <a:endParaRPr lang="en-US" sz="2400">
              <a:latin typeface="Calibri"/>
              <a:ea typeface="Calibri"/>
              <a:cs typeface="Calibri"/>
            </a:endParaRPr>
          </a:p>
          <a:p>
            <a:pPr marL="431800" lvl="1" indent="-457200"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Required Elements</a:t>
            </a:r>
            <a:endParaRPr lang="en-US" sz="2400" i="1"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4064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Calibri"/>
              <a:buChar char="■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Biblical Basis for Each Discipline</a:t>
            </a:r>
          </a:p>
          <a:p>
            <a:pPr marL="1371600" marR="0" lvl="2" indent="-4064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Calibri"/>
              <a:buChar char="■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Biblical Integration</a:t>
            </a:r>
          </a:p>
          <a:p>
            <a:pPr marL="1371600" marR="0" lvl="2" indent="-4064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Calibri"/>
              <a:buChar char="■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Learning Objectives</a:t>
            </a:r>
          </a:p>
          <a:p>
            <a:pPr marL="1371600" marR="0" lvl="2" indent="-4064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Calibri"/>
              <a:buChar char="■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School-Selected Standards</a:t>
            </a:r>
          </a:p>
          <a:p>
            <a:pPr marL="1371600" marR="0" lvl="2" indent="-4064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Calibri"/>
              <a:buChar char="■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Resources</a:t>
            </a:r>
          </a:p>
          <a:p>
            <a:pPr marL="1371600" marR="0" lvl="2" indent="-4064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Calibri"/>
              <a:buChar char="■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Time Allotted</a:t>
            </a:r>
          </a:p>
          <a:p>
            <a:pPr marL="1371600" marR="0" lvl="2" indent="-4064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Calibri"/>
              <a:buChar char="■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Evaluations/ assessment</a:t>
            </a:r>
          </a:p>
          <a:p>
            <a:pPr marL="1371600" marR="0" lvl="2" indent="-4064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Calibri"/>
              <a:buChar char="■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Scope and Sequence</a:t>
            </a:r>
          </a:p>
        </p:txBody>
      </p:sp>
      <p:pic>
        <p:nvPicPr>
          <p:cNvPr id="7" name="Google Shape;324;p2">
            <a:extLst>
              <a:ext uri="{FF2B5EF4-FFF2-40B4-BE49-F238E27FC236}">
                <a16:creationId xmlns:a16="http://schemas.microsoft.com/office/drawing/2014/main" id="{944BAFE8-17A4-5FD1-A70D-6A98A2DCDC97}"/>
              </a:ext>
            </a:extLst>
          </p:cNvPr>
          <p:cNvPicPr preferRelativeResize="0"/>
          <p:nvPr/>
        </p:nvPicPr>
        <p:blipFill rotWithShape="1">
          <a:blip r:embed="rId3"/>
          <a:srcRect l="7965" t="-1" r="7076" b="-344"/>
          <a:stretch/>
        </p:blipFill>
        <p:spPr>
          <a:xfrm>
            <a:off x="8084644" y="1480195"/>
            <a:ext cx="3802555" cy="2999338"/>
          </a:xfrm>
          <a:prstGeom prst="rect">
            <a:avLst/>
          </a:prstGeom>
        </p:spPr>
      </p:pic>
      <p:pic>
        <p:nvPicPr>
          <p:cNvPr id="3" name="Google Shape;64;p1">
            <a:extLst>
              <a:ext uri="{FF2B5EF4-FFF2-40B4-BE49-F238E27FC236}">
                <a16:creationId xmlns:a16="http://schemas.microsoft.com/office/drawing/2014/main" id="{D4443543-4071-A768-ED9A-D551A123BAB2}"/>
              </a:ext>
            </a:extLst>
          </p:cNvPr>
          <p:cNvPicPr preferRelativeResize="0"/>
          <p:nvPr/>
        </p:nvPicPr>
        <p:blipFill rotWithShape="1">
          <a:blip r:embed="rId4">
            <a:alphaModFix amt="9000"/>
          </a:blip>
          <a:srcRect t="-1" r="23207" b="30260"/>
          <a:stretch/>
        </p:blipFill>
        <p:spPr>
          <a:xfrm>
            <a:off x="9052029" y="4569442"/>
            <a:ext cx="3139971" cy="2278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67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21D3D0AD-C615-41F3-0864-DCF1D4580E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8" r="29471"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sp>
        <p:nvSpPr>
          <p:cNvPr id="4" name="Google Shape;151;p2">
            <a:extLst>
              <a:ext uri="{FF2B5EF4-FFF2-40B4-BE49-F238E27FC236}">
                <a16:creationId xmlns:a16="http://schemas.microsoft.com/office/drawing/2014/main" id="{C45AEF85-AC15-80A7-7D3F-F6E736299B75}"/>
              </a:ext>
            </a:extLst>
          </p:cNvPr>
          <p:cNvSpPr txBox="1">
            <a:spLocks/>
          </p:cNvSpPr>
          <p:nvPr/>
        </p:nvSpPr>
        <p:spPr>
          <a:xfrm>
            <a:off x="3181610" y="318243"/>
            <a:ext cx="8705589" cy="85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5000"/>
              </a:lnSpc>
              <a:buClr>
                <a:srgbClr val="3F3F3F"/>
              </a:buClr>
              <a:buSzPts val="3800"/>
              <a:buFont typeface="Century Gothic"/>
              <a:buNone/>
            </a:pPr>
            <a:r>
              <a:rPr lang="en-US" sz="4400" b="1">
                <a:solidFill>
                  <a:schemeClr val="accent2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CURRICULUM DOCUMENTATION</a:t>
            </a:r>
            <a:endParaRPr lang="en-US" sz="440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52;p2">
            <a:extLst>
              <a:ext uri="{FF2B5EF4-FFF2-40B4-BE49-F238E27FC236}">
                <a16:creationId xmlns:a16="http://schemas.microsoft.com/office/drawing/2014/main" id="{A91CB70E-B689-0C5A-2F00-0ED138984176}"/>
              </a:ext>
            </a:extLst>
          </p:cNvPr>
          <p:cNvSpPr txBox="1"/>
          <p:nvPr/>
        </p:nvSpPr>
        <p:spPr>
          <a:xfrm>
            <a:off x="3092521" y="1358639"/>
            <a:ext cx="4635571" cy="5181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Provide Clear Direction and Expectations for Teachers</a:t>
            </a:r>
          </a:p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Identify a Staff Person as a Point Person for Curriculum</a:t>
            </a:r>
          </a:p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Build a Continual Process Mentality – Living Document</a:t>
            </a:r>
          </a:p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Develop a Review Cycle for Curriculum</a:t>
            </a:r>
          </a:p>
        </p:txBody>
      </p:sp>
      <p:pic>
        <p:nvPicPr>
          <p:cNvPr id="8" name="Google Shape;324;p2">
            <a:extLst>
              <a:ext uri="{FF2B5EF4-FFF2-40B4-BE49-F238E27FC236}">
                <a16:creationId xmlns:a16="http://schemas.microsoft.com/office/drawing/2014/main" id="{6430B9E3-A938-E704-2214-703AC5173A5A}"/>
              </a:ext>
            </a:extLst>
          </p:cNvPr>
          <p:cNvPicPr preferRelativeResize="0"/>
          <p:nvPr/>
        </p:nvPicPr>
        <p:blipFill rotWithShape="1">
          <a:blip r:embed="rId3"/>
          <a:srcRect l="7965" t="-1" r="7076" b="-344"/>
          <a:stretch/>
        </p:blipFill>
        <p:spPr>
          <a:xfrm>
            <a:off x="8084644" y="1480195"/>
            <a:ext cx="3802555" cy="2999338"/>
          </a:xfrm>
          <a:prstGeom prst="rect">
            <a:avLst/>
          </a:prstGeom>
        </p:spPr>
      </p:pic>
      <p:pic>
        <p:nvPicPr>
          <p:cNvPr id="3" name="Google Shape;64;p1">
            <a:extLst>
              <a:ext uri="{FF2B5EF4-FFF2-40B4-BE49-F238E27FC236}">
                <a16:creationId xmlns:a16="http://schemas.microsoft.com/office/drawing/2014/main" id="{C2A2F268-335A-0B93-9A4C-9DD992B109D6}"/>
              </a:ext>
            </a:extLst>
          </p:cNvPr>
          <p:cNvPicPr preferRelativeResize="0"/>
          <p:nvPr/>
        </p:nvPicPr>
        <p:blipFill rotWithShape="1">
          <a:blip r:embed="rId4">
            <a:alphaModFix amt="9000"/>
          </a:blip>
          <a:srcRect t="-1" r="23207" b="30260"/>
          <a:stretch/>
        </p:blipFill>
        <p:spPr>
          <a:xfrm>
            <a:off x="9052029" y="4569442"/>
            <a:ext cx="3139971" cy="2278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7721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4;p1">
            <a:extLst>
              <a:ext uri="{FF2B5EF4-FFF2-40B4-BE49-F238E27FC236}">
                <a16:creationId xmlns:a16="http://schemas.microsoft.com/office/drawing/2014/main" id="{864BBA1A-58D7-FAF8-19E8-2047E037B8E2}"/>
              </a:ext>
            </a:extLst>
          </p:cNvPr>
          <p:cNvPicPr preferRelativeResize="0"/>
          <p:nvPr/>
        </p:nvPicPr>
        <p:blipFill rotWithShape="1">
          <a:blip r:embed="rId2">
            <a:alphaModFix amt="9000"/>
          </a:blip>
          <a:srcRect t="-1" r="23207" b="30260"/>
          <a:stretch/>
        </p:blipFill>
        <p:spPr>
          <a:xfrm>
            <a:off x="9052029" y="4569442"/>
            <a:ext cx="3139971" cy="227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21D3D0AD-C615-41F3-0864-DCF1D4580E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08" r="29471"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sp>
        <p:nvSpPr>
          <p:cNvPr id="4" name="Google Shape;151;p2">
            <a:extLst>
              <a:ext uri="{FF2B5EF4-FFF2-40B4-BE49-F238E27FC236}">
                <a16:creationId xmlns:a16="http://schemas.microsoft.com/office/drawing/2014/main" id="{C45AEF85-AC15-80A7-7D3F-F6E736299B75}"/>
              </a:ext>
            </a:extLst>
          </p:cNvPr>
          <p:cNvSpPr txBox="1">
            <a:spLocks/>
          </p:cNvSpPr>
          <p:nvPr/>
        </p:nvSpPr>
        <p:spPr>
          <a:xfrm>
            <a:off x="3181610" y="318243"/>
            <a:ext cx="8705589" cy="85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5000"/>
              </a:lnSpc>
              <a:buClr>
                <a:srgbClr val="3F3F3F"/>
              </a:buClr>
              <a:buSzPts val="3800"/>
              <a:buFont typeface="Century Gothic"/>
              <a:buNone/>
            </a:pPr>
            <a:r>
              <a:rPr lang="en-US" sz="4400" b="1">
                <a:solidFill>
                  <a:schemeClr val="accent2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ASSESSMENTS</a:t>
            </a:r>
            <a:endParaRPr lang="en-US" sz="440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52;p2">
            <a:extLst>
              <a:ext uri="{FF2B5EF4-FFF2-40B4-BE49-F238E27FC236}">
                <a16:creationId xmlns:a16="http://schemas.microsoft.com/office/drawing/2014/main" id="{A91CB70E-B689-0C5A-2F00-0ED138984176}"/>
              </a:ext>
            </a:extLst>
          </p:cNvPr>
          <p:cNvSpPr txBox="1"/>
          <p:nvPr/>
        </p:nvSpPr>
        <p:spPr>
          <a:xfrm>
            <a:off x="3092521" y="1358639"/>
            <a:ext cx="4635571" cy="5181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Reference Appendix C in </a:t>
            </a:r>
            <a:r>
              <a:rPr lang="en-US" sz="2400" i="1">
                <a:latin typeface="Calibri"/>
                <a:ea typeface="Calibri"/>
                <a:cs typeface="Calibri"/>
                <a:sym typeface="Calibri"/>
              </a:rPr>
              <a:t>Standards Manual</a:t>
            </a:r>
          </a:p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Collection of Data</a:t>
            </a:r>
          </a:p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Analysis of Data</a:t>
            </a:r>
          </a:p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Utilization of Data</a:t>
            </a:r>
          </a:p>
        </p:txBody>
      </p:sp>
      <p:pic>
        <p:nvPicPr>
          <p:cNvPr id="7" name="Google Shape;324;p2">
            <a:extLst>
              <a:ext uri="{FF2B5EF4-FFF2-40B4-BE49-F238E27FC236}">
                <a16:creationId xmlns:a16="http://schemas.microsoft.com/office/drawing/2014/main" id="{FC610D65-E6C4-139F-DC0B-95487135BCD3}"/>
              </a:ext>
            </a:extLst>
          </p:cNvPr>
          <p:cNvPicPr preferRelativeResize="0"/>
          <p:nvPr/>
        </p:nvPicPr>
        <p:blipFill rotWithShape="1">
          <a:blip r:embed="rId4"/>
          <a:srcRect l="31422" r="11306"/>
          <a:stretch/>
        </p:blipFill>
        <p:spPr>
          <a:xfrm>
            <a:off x="8084644" y="1480195"/>
            <a:ext cx="3802555" cy="472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DBA7CB4C-2CCA-AA10-A73F-2329A335E8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8" r="29471"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Google Shape;151;p2">
            <a:extLst>
              <a:ext uri="{FF2B5EF4-FFF2-40B4-BE49-F238E27FC236}">
                <a16:creationId xmlns:a16="http://schemas.microsoft.com/office/drawing/2014/main" id="{C40ADAEB-CE5C-A961-EA0A-43B15EC2ABAF}"/>
              </a:ext>
            </a:extLst>
          </p:cNvPr>
          <p:cNvSpPr txBox="1">
            <a:spLocks/>
          </p:cNvSpPr>
          <p:nvPr/>
        </p:nvSpPr>
        <p:spPr>
          <a:xfrm>
            <a:off x="3181610" y="318243"/>
            <a:ext cx="8705589" cy="85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5000"/>
              </a:lnSpc>
              <a:buClr>
                <a:srgbClr val="3F3F3F"/>
              </a:buClr>
              <a:buSzPts val="3800"/>
              <a:buFont typeface="Century Gothic"/>
              <a:buNone/>
            </a:pPr>
            <a:r>
              <a:rPr lang="en-US" sz="4400" b="1">
                <a:solidFill>
                  <a:schemeClr val="accent2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SURVEYS</a:t>
            </a:r>
            <a:endParaRPr lang="en-US" sz="440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52;p2">
            <a:extLst>
              <a:ext uri="{FF2B5EF4-FFF2-40B4-BE49-F238E27FC236}">
                <a16:creationId xmlns:a16="http://schemas.microsoft.com/office/drawing/2014/main" id="{1FE7CAD7-32A3-3DE9-7EA1-B0F7E0E1BBFA}"/>
              </a:ext>
            </a:extLst>
          </p:cNvPr>
          <p:cNvSpPr txBox="1"/>
          <p:nvPr/>
        </p:nvSpPr>
        <p:spPr>
          <a:xfrm>
            <a:off x="3092521" y="1358639"/>
            <a:ext cx="8165562" cy="5181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Reference Appendix B in the </a:t>
            </a:r>
            <a:r>
              <a:rPr lang="en-US" sz="2400" i="1">
                <a:latin typeface="Calibri"/>
                <a:ea typeface="Calibri"/>
                <a:cs typeface="Calibri"/>
                <a:sym typeface="Calibri"/>
              </a:rPr>
              <a:t>Standards Manual</a:t>
            </a:r>
          </a:p>
          <a:p>
            <a:pPr marL="431800" lvl="1" indent="-457200"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Timeline is Important</a:t>
            </a:r>
          </a:p>
          <a:p>
            <a:pPr marL="431800" lvl="1" indent="-457200"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Use a Comprehensive Survey</a:t>
            </a:r>
          </a:p>
          <a:p>
            <a:pPr marL="431800" lvl="1" indent="-457200"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Response Rates</a:t>
            </a:r>
          </a:p>
          <a:p>
            <a:pPr marL="1371600" marR="0" lvl="2" indent="-4064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Calibri"/>
              <a:buChar char="■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Staff – 60%</a:t>
            </a:r>
          </a:p>
          <a:p>
            <a:pPr marL="1371600" marR="0" lvl="2" indent="-4064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Calibri"/>
              <a:buChar char="■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Students (at Least Middle School and Above – 40%</a:t>
            </a:r>
          </a:p>
          <a:p>
            <a:pPr marL="1371600" marR="0" lvl="2" indent="-4064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Calibri"/>
              <a:buChar char="■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Alumni (Age-Appropriate Former Students) – 20%</a:t>
            </a:r>
          </a:p>
          <a:p>
            <a:pPr marL="1371600" marR="0" lvl="2" indent="-4064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Calibri"/>
              <a:buChar char="■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Parents – 20%</a:t>
            </a:r>
          </a:p>
          <a:p>
            <a:pPr marL="431800" lvl="1" indent="-457200"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Survey Options</a:t>
            </a:r>
          </a:p>
          <a:p>
            <a:pPr marL="1371600" lvl="1" indent="-400050">
              <a:buClr>
                <a:schemeClr val="accent2"/>
              </a:buClr>
              <a:buSzPts val="2800"/>
              <a:buFont typeface="Wingdings" pitchFamily="2" charset="2"/>
              <a:buChar char="§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FSCI</a:t>
            </a:r>
          </a:p>
          <a:p>
            <a:pPr marL="1371600" lvl="1" indent="-400050">
              <a:buClr>
                <a:schemeClr val="accent2"/>
              </a:buClr>
              <a:buSzPts val="2800"/>
              <a:buFont typeface="Wingdings" pitchFamily="2" charset="2"/>
              <a:buChar char="§"/>
            </a:pPr>
            <a:r>
              <a:rPr lang="en-US" sz="2400" err="1">
                <a:latin typeface="Calibri"/>
                <a:ea typeface="Calibri"/>
                <a:cs typeface="Calibri"/>
                <a:sym typeface="Calibri"/>
              </a:rPr>
              <a:t>Cognia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/ CCSA</a:t>
            </a:r>
          </a:p>
          <a:p>
            <a:pPr marL="1371600" lvl="1" indent="-400050">
              <a:buClr>
                <a:schemeClr val="accent2"/>
              </a:buClr>
              <a:buSzPts val="2800"/>
              <a:buFont typeface="Wingdings" pitchFamily="2" charset="2"/>
              <a:buChar char="§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School Developed – Reflect the </a:t>
            </a:r>
            <a:r>
              <a:rPr lang="en-US" sz="2400" i="1">
                <a:latin typeface="Calibri"/>
                <a:ea typeface="Calibri"/>
                <a:cs typeface="Calibri"/>
                <a:sym typeface="Calibri"/>
              </a:rPr>
              <a:t>Inspire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Protocol</a:t>
            </a:r>
          </a:p>
          <a:p>
            <a:pPr marL="460375" lvl="1" indent="-450850"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Analysis is a Key Component</a:t>
            </a:r>
          </a:p>
          <a:p>
            <a:pPr marL="431800" lvl="1" indent="-457200"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endParaRPr lang="en-US" sz="2400">
              <a:latin typeface="Calibri"/>
              <a:ea typeface="Calibri"/>
              <a:cs typeface="Calibri"/>
              <a:sym typeface="Calibri"/>
            </a:endParaRPr>
          </a:p>
          <a:p>
            <a:pPr marL="965200" marR="0" lvl="2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</a:pPr>
            <a:endParaRPr lang="en-US" sz="2400">
              <a:latin typeface="Calibri"/>
              <a:ea typeface="Calibri"/>
              <a:cs typeface="Calibri"/>
              <a:sym typeface="Calibri"/>
            </a:endParaRPr>
          </a:p>
          <a:p>
            <a:pPr marL="965200" marR="0" lvl="2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</a:pPr>
            <a:endParaRPr lang="en-US"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64;p1">
            <a:extLst>
              <a:ext uri="{FF2B5EF4-FFF2-40B4-BE49-F238E27FC236}">
                <a16:creationId xmlns:a16="http://schemas.microsoft.com/office/drawing/2014/main" id="{611349A8-2212-15D7-49D1-AA59652C893A}"/>
              </a:ext>
            </a:extLst>
          </p:cNvPr>
          <p:cNvPicPr preferRelativeResize="0"/>
          <p:nvPr/>
        </p:nvPicPr>
        <p:blipFill rotWithShape="1">
          <a:blip r:embed="rId3">
            <a:alphaModFix amt="9000"/>
          </a:blip>
          <a:srcRect t="-1" r="23207" b="30260"/>
          <a:stretch/>
        </p:blipFill>
        <p:spPr>
          <a:xfrm>
            <a:off x="9052029" y="4569442"/>
            <a:ext cx="3139971" cy="2278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4192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7DB5824E-9272-C611-6953-F28D2A9D19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8" r="29471"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Google Shape;151;p2">
            <a:extLst>
              <a:ext uri="{FF2B5EF4-FFF2-40B4-BE49-F238E27FC236}">
                <a16:creationId xmlns:a16="http://schemas.microsoft.com/office/drawing/2014/main" id="{DF701B77-2103-D127-1DAB-9A9CF987DAEB}"/>
              </a:ext>
            </a:extLst>
          </p:cNvPr>
          <p:cNvSpPr txBox="1">
            <a:spLocks/>
          </p:cNvSpPr>
          <p:nvPr/>
        </p:nvSpPr>
        <p:spPr>
          <a:xfrm>
            <a:off x="3181610" y="318243"/>
            <a:ext cx="8705589" cy="85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5000"/>
              </a:lnSpc>
              <a:buClr>
                <a:srgbClr val="3F3F3F"/>
              </a:buClr>
              <a:buSzPts val="3800"/>
              <a:buFont typeface="Century Gothic"/>
              <a:buNone/>
            </a:pPr>
            <a:r>
              <a:rPr lang="en-US" sz="4400" b="1">
                <a:solidFill>
                  <a:schemeClr val="accent2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FACULTY/ADMINISTRATOR QUALIFICATIONS</a:t>
            </a:r>
            <a:endParaRPr lang="en-US" sz="440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52;p2">
            <a:extLst>
              <a:ext uri="{FF2B5EF4-FFF2-40B4-BE49-F238E27FC236}">
                <a16:creationId xmlns:a16="http://schemas.microsoft.com/office/drawing/2014/main" id="{522A505B-F84C-6D46-D0FE-7BE082C53BAF}"/>
              </a:ext>
            </a:extLst>
          </p:cNvPr>
          <p:cNvSpPr txBox="1"/>
          <p:nvPr/>
        </p:nvSpPr>
        <p:spPr>
          <a:xfrm>
            <a:off x="3092521" y="1358639"/>
            <a:ext cx="4635571" cy="5181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Four-Year Degree</a:t>
            </a:r>
            <a:endParaRPr lang="en-US" sz="2400" i="1">
              <a:latin typeface="Calibri"/>
              <a:ea typeface="Calibri"/>
              <a:cs typeface="Calibri"/>
              <a:sym typeface="Calibri"/>
            </a:endParaRPr>
          </a:p>
          <a:p>
            <a:pPr marL="431800" lvl="1" indent="-457200"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 u="sng">
                <a:latin typeface="Calibri"/>
                <a:ea typeface="Calibri"/>
                <a:cs typeface="Calibri"/>
                <a:sym typeface="Calibri"/>
              </a:rPr>
              <a:t>School Based Professional Development Program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(SBPD)</a:t>
            </a:r>
          </a:p>
          <a:p>
            <a:pPr marL="1371600" marR="0" lvl="2" indent="-4064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Calibri"/>
              <a:buChar char="■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Review Updated Program Expectations on ACSI Website</a:t>
            </a:r>
          </a:p>
          <a:p>
            <a:pPr marL="1371600" marR="0" lvl="2" indent="-4064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Calibri"/>
              <a:buChar char="■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Application </a:t>
            </a:r>
            <a:r>
              <a:rPr lang="en-US" sz="2400" err="1">
                <a:latin typeface="Calibri"/>
                <a:ea typeface="Calibri"/>
                <a:cs typeface="Calibri"/>
                <a:sym typeface="Calibri"/>
              </a:rPr>
              <a:t>Proccess</a:t>
            </a:r>
            <a:endParaRPr lang="en-US" sz="2400"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4064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Calibri"/>
              <a:buChar char="■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Replaces Certification Reporting</a:t>
            </a:r>
          </a:p>
          <a:p>
            <a:pPr marL="431800" lvl="1" indent="-457200"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Certification</a:t>
            </a:r>
          </a:p>
          <a:p>
            <a:pPr marL="1371600" lvl="1" indent="-400050">
              <a:buClr>
                <a:schemeClr val="accent2"/>
              </a:buClr>
              <a:buSzPts val="2800"/>
              <a:buFont typeface="Wingdings" pitchFamily="2" charset="2"/>
              <a:buChar char="§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State or ACSI</a:t>
            </a:r>
          </a:p>
          <a:p>
            <a:pPr marL="1371600" lvl="1" indent="-400050">
              <a:buClr>
                <a:schemeClr val="accent2"/>
              </a:buClr>
              <a:buSzPts val="2800"/>
              <a:buFont typeface="Wingdings" pitchFamily="2" charset="2"/>
              <a:buChar char="§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80% Faculty</a:t>
            </a:r>
          </a:p>
          <a:p>
            <a:pPr marL="1371600" lvl="1" indent="-400050">
              <a:buClr>
                <a:schemeClr val="accent2"/>
              </a:buClr>
              <a:buSzPts val="2800"/>
              <a:buFont typeface="Wingdings" pitchFamily="2" charset="2"/>
              <a:buChar char="§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100% Administration</a:t>
            </a:r>
          </a:p>
          <a:p>
            <a:pPr marL="1371600" lvl="1" indent="-400050">
              <a:buClr>
                <a:schemeClr val="accent2"/>
              </a:buClr>
              <a:buSzPts val="2800"/>
              <a:buFont typeface="Wingdings" pitchFamily="2" charset="2"/>
              <a:buChar char="§"/>
            </a:pPr>
            <a:r>
              <a:rPr lang="en-US" sz="2400" err="1">
                <a:latin typeface="Calibri"/>
                <a:ea typeface="Calibri"/>
                <a:cs typeface="Calibri"/>
                <a:sym typeface="Calibri"/>
              </a:rPr>
              <a:t>CPoE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/Bible CEUs</a:t>
            </a:r>
            <a:endParaRPr lang="en-US" sz="2400">
              <a:latin typeface="Calibri"/>
              <a:ea typeface="Calibri"/>
              <a:cs typeface="Calibri"/>
            </a:endParaRPr>
          </a:p>
          <a:p>
            <a:pPr marL="0" lvl="1">
              <a:buClr>
                <a:schemeClr val="accent2"/>
              </a:buClr>
              <a:buSzPts val="2800"/>
            </a:pPr>
            <a:endParaRPr lang="en-US" sz="2400">
              <a:latin typeface="Calibri"/>
              <a:ea typeface="Calibri"/>
              <a:cs typeface="Calibri"/>
              <a:sym typeface="Calibri"/>
            </a:endParaRPr>
          </a:p>
          <a:p>
            <a:pPr marL="965200" marR="0" lvl="2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</a:pPr>
            <a:endParaRPr lang="en-US" sz="2400">
              <a:latin typeface="Calibri"/>
              <a:ea typeface="Calibri"/>
              <a:cs typeface="Calibri"/>
              <a:sym typeface="Calibri"/>
            </a:endParaRPr>
          </a:p>
          <a:p>
            <a:pPr marL="965200" marR="0" lvl="2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</a:pPr>
            <a:endParaRPr lang="en-US"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324;p2">
            <a:extLst>
              <a:ext uri="{FF2B5EF4-FFF2-40B4-BE49-F238E27FC236}">
                <a16:creationId xmlns:a16="http://schemas.microsoft.com/office/drawing/2014/main" id="{FFDAF6A4-72AA-B0A5-9980-0250EFF68A40}"/>
              </a:ext>
            </a:extLst>
          </p:cNvPr>
          <p:cNvPicPr preferRelativeResize="0"/>
          <p:nvPr/>
        </p:nvPicPr>
        <p:blipFill rotWithShape="1">
          <a:blip r:embed="rId3"/>
          <a:srcRect l="203" t="-1" r="14693" b="344"/>
          <a:stretch/>
        </p:blipFill>
        <p:spPr>
          <a:xfrm>
            <a:off x="8084644" y="1480195"/>
            <a:ext cx="3802555" cy="2968515"/>
          </a:xfrm>
          <a:prstGeom prst="rect">
            <a:avLst/>
          </a:prstGeom>
        </p:spPr>
      </p:pic>
      <p:pic>
        <p:nvPicPr>
          <p:cNvPr id="6" name="Google Shape;64;p1">
            <a:extLst>
              <a:ext uri="{FF2B5EF4-FFF2-40B4-BE49-F238E27FC236}">
                <a16:creationId xmlns:a16="http://schemas.microsoft.com/office/drawing/2014/main" id="{71AB1A84-7355-AD92-6BF5-E67EFBF54926}"/>
              </a:ext>
            </a:extLst>
          </p:cNvPr>
          <p:cNvPicPr preferRelativeResize="0"/>
          <p:nvPr/>
        </p:nvPicPr>
        <p:blipFill rotWithShape="1">
          <a:blip r:embed="rId4">
            <a:alphaModFix amt="9000"/>
          </a:blip>
          <a:srcRect t="-1" r="23207" b="30260"/>
          <a:stretch/>
        </p:blipFill>
        <p:spPr>
          <a:xfrm>
            <a:off x="9052029" y="4569442"/>
            <a:ext cx="3139971" cy="2278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42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DBA7CB4C-2CCA-AA10-A73F-2329A335E8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8" r="29471"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Google Shape;151;p2">
            <a:extLst>
              <a:ext uri="{FF2B5EF4-FFF2-40B4-BE49-F238E27FC236}">
                <a16:creationId xmlns:a16="http://schemas.microsoft.com/office/drawing/2014/main" id="{C40ADAEB-CE5C-A961-EA0A-43B15EC2ABAF}"/>
              </a:ext>
            </a:extLst>
          </p:cNvPr>
          <p:cNvSpPr txBox="1">
            <a:spLocks/>
          </p:cNvSpPr>
          <p:nvPr/>
        </p:nvSpPr>
        <p:spPr>
          <a:xfrm>
            <a:off x="3181610" y="318243"/>
            <a:ext cx="8705589" cy="85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5000"/>
              </a:lnSpc>
              <a:buClr>
                <a:srgbClr val="3F3F3F"/>
              </a:buClr>
              <a:buSzPts val="3800"/>
              <a:buFont typeface="Century Gothic"/>
              <a:buNone/>
            </a:pPr>
            <a:r>
              <a:rPr lang="en-US" sz="4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Century Gothic"/>
              </a:rPr>
              <a:t>STANDARD 11 CHECKLIST</a:t>
            </a:r>
            <a:endParaRPr lang="en-US" sz="440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oogle Shape;194;p2">
            <a:extLst>
              <a:ext uri="{FF2B5EF4-FFF2-40B4-BE49-F238E27FC236}">
                <a16:creationId xmlns:a16="http://schemas.microsoft.com/office/drawing/2014/main" id="{5F2FB4C9-7618-B60B-578A-831BEBBEEF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5571" y="1100318"/>
            <a:ext cx="5905714" cy="5535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4;p1">
            <a:extLst>
              <a:ext uri="{FF2B5EF4-FFF2-40B4-BE49-F238E27FC236}">
                <a16:creationId xmlns:a16="http://schemas.microsoft.com/office/drawing/2014/main" id="{E10E151C-B098-7A5E-28EC-3B11DC6CADE8}"/>
              </a:ext>
            </a:extLst>
          </p:cNvPr>
          <p:cNvPicPr preferRelativeResize="0"/>
          <p:nvPr/>
        </p:nvPicPr>
        <p:blipFill rotWithShape="1">
          <a:blip r:embed="rId4">
            <a:alphaModFix amt="9000"/>
          </a:blip>
          <a:srcRect t="-1" r="23207" b="30260"/>
          <a:stretch/>
        </p:blipFill>
        <p:spPr>
          <a:xfrm>
            <a:off x="9052029" y="4569442"/>
            <a:ext cx="3139971" cy="2278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247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4;p1">
            <a:extLst>
              <a:ext uri="{FF2B5EF4-FFF2-40B4-BE49-F238E27FC236}">
                <a16:creationId xmlns:a16="http://schemas.microsoft.com/office/drawing/2014/main" id="{4512D022-BE2D-35A1-983C-9B1FE122FB89}"/>
              </a:ext>
            </a:extLst>
          </p:cNvPr>
          <p:cNvPicPr preferRelativeResize="0"/>
          <p:nvPr/>
        </p:nvPicPr>
        <p:blipFill rotWithShape="1">
          <a:blip r:embed="rId2">
            <a:alphaModFix amt="9000"/>
          </a:blip>
          <a:srcRect t="-1" r="23207" b="30260"/>
          <a:stretch/>
        </p:blipFill>
        <p:spPr>
          <a:xfrm>
            <a:off x="9052029" y="4569442"/>
            <a:ext cx="3139971" cy="227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21D3D0AD-C615-41F3-0864-DCF1D4580E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08" r="29471"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sp>
        <p:nvSpPr>
          <p:cNvPr id="4" name="Google Shape;151;p2">
            <a:extLst>
              <a:ext uri="{FF2B5EF4-FFF2-40B4-BE49-F238E27FC236}">
                <a16:creationId xmlns:a16="http://schemas.microsoft.com/office/drawing/2014/main" id="{C45AEF85-AC15-80A7-7D3F-F6E736299B75}"/>
              </a:ext>
            </a:extLst>
          </p:cNvPr>
          <p:cNvSpPr txBox="1">
            <a:spLocks/>
          </p:cNvSpPr>
          <p:nvPr/>
        </p:nvSpPr>
        <p:spPr>
          <a:xfrm>
            <a:off x="3181610" y="318243"/>
            <a:ext cx="8705589" cy="85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5000"/>
              </a:lnSpc>
              <a:buClr>
                <a:srgbClr val="3F3F3F"/>
              </a:buClr>
              <a:buSzPts val="3800"/>
              <a:buFont typeface="Century Gothic"/>
              <a:buNone/>
            </a:pPr>
            <a:r>
              <a:rPr lang="en-US" sz="4400" b="1">
                <a:solidFill>
                  <a:schemeClr val="accent2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FINANCIAL REQUIREMENTS</a:t>
            </a:r>
            <a:endParaRPr lang="en-US" sz="440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52;p2">
            <a:extLst>
              <a:ext uri="{FF2B5EF4-FFF2-40B4-BE49-F238E27FC236}">
                <a16:creationId xmlns:a16="http://schemas.microsoft.com/office/drawing/2014/main" id="{A91CB70E-B689-0C5A-2F00-0ED138984176}"/>
              </a:ext>
            </a:extLst>
          </p:cNvPr>
          <p:cNvSpPr txBox="1"/>
          <p:nvPr/>
        </p:nvSpPr>
        <p:spPr>
          <a:xfrm>
            <a:off x="3092521" y="1358639"/>
            <a:ext cx="8165562" cy="5181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Indicator 14.3</a:t>
            </a:r>
            <a:endParaRPr lang="en-US" sz="2400" i="1">
              <a:latin typeface="Calibri"/>
              <a:ea typeface="Calibri"/>
              <a:cs typeface="Calibri"/>
              <a:sym typeface="Calibri"/>
            </a:endParaRPr>
          </a:p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Various Levels of Financial Oversight Depending on Revenue</a:t>
            </a:r>
          </a:p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Done by Outside CPA</a:t>
            </a:r>
          </a:p>
        </p:txBody>
      </p:sp>
      <p:pic>
        <p:nvPicPr>
          <p:cNvPr id="3" name="Google Shape;128;p3">
            <a:extLst>
              <a:ext uri="{FF2B5EF4-FFF2-40B4-BE49-F238E27FC236}">
                <a16:creationId xmlns:a16="http://schemas.microsoft.com/office/drawing/2014/main" id="{7CC937CA-8EF4-489B-DF92-A17D90D522FD}"/>
              </a:ext>
            </a:extLst>
          </p:cNvPr>
          <p:cNvPicPr preferRelativeResize="0"/>
          <p:nvPr/>
        </p:nvPicPr>
        <p:blipFill rotWithShape="1">
          <a:blip r:embed="rId4"/>
          <a:srcRect t="35791" b="9563"/>
          <a:stretch/>
        </p:blipFill>
        <p:spPr>
          <a:xfrm>
            <a:off x="3181610" y="2753474"/>
            <a:ext cx="8145634" cy="3493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933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4ddcd8-225d-452d-80e3-8d33edae5f33">
      <Terms xmlns="http://schemas.microsoft.com/office/infopath/2007/PartnerControls"/>
    </lcf76f155ced4ddcb4097134ff3c332f>
    <TaxCatchAll xmlns="d6ce3f99-6e52-4349-87b2-cc431f8db30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CE04ABE194C840B8B8025E736447FE" ma:contentTypeVersion="12" ma:contentTypeDescription="Create a new document." ma:contentTypeScope="" ma:versionID="d4806e3e3bb317ef725cf5d41f4396ec">
  <xsd:schema xmlns:xsd="http://www.w3.org/2001/XMLSchema" xmlns:xs="http://www.w3.org/2001/XMLSchema" xmlns:p="http://schemas.microsoft.com/office/2006/metadata/properties" xmlns:ns2="dc4ddcd8-225d-452d-80e3-8d33edae5f33" xmlns:ns3="d6ce3f99-6e52-4349-87b2-cc431f8db30e" targetNamespace="http://schemas.microsoft.com/office/2006/metadata/properties" ma:root="true" ma:fieldsID="d8df85becc7e1b49f715337029a2fd1f" ns2:_="" ns3:_="">
    <xsd:import namespace="dc4ddcd8-225d-452d-80e3-8d33edae5f33"/>
    <xsd:import namespace="d6ce3f99-6e52-4349-87b2-cc431f8db3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ddcd8-225d-452d-80e3-8d33edae5f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8d1cdf8-5340-4a71-b631-14e69df0cb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e3f99-6e52-4349-87b2-cc431f8db30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b17a67e-d220-4712-b2e6-52b1337863e8}" ma:internalName="TaxCatchAll" ma:showField="CatchAllData" ma:web="d6ce3f99-6e52-4349-87b2-cc431f8db3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76B678-3106-44A7-8F69-3AD42A4CB90C}">
  <ds:schemaRefs>
    <ds:schemaRef ds:uri="d6ce3f99-6e52-4349-87b2-cc431f8db30e"/>
    <ds:schemaRef ds:uri="dc4ddcd8-225d-452d-80e3-8d33edae5f33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F97D987-4205-4C18-ABC8-A11E7F1352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641A25-3AD9-4EFF-9016-82D1219C1FBA}">
  <ds:schemaRefs>
    <ds:schemaRef ds:uri="d6ce3f99-6e52-4349-87b2-cc431f8db30e"/>
    <ds:schemaRef ds:uri="dc4ddcd8-225d-452d-80e3-8d33edae5f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Davis</dc:creator>
  <cp:revision>1</cp:revision>
  <dcterms:created xsi:type="dcterms:W3CDTF">2023-01-10T15:42:12Z</dcterms:created>
  <dcterms:modified xsi:type="dcterms:W3CDTF">2023-01-27T18:53:19Z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0x010100D6CE04ABE194C840B8B8025E736447FE</vt:lpwstr>
  </property>
  <property fmtid="{D5CDD505-2E9C-101B-9397-08002B2CF9AE}" pid="3" name="MediaServiceImageTags">
    <vt:lpwstr/>
  </property>
</Properties>
</file>